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7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457200" indent="0">
              <a:buNone/>
              <a:defRPr sz="2400" b="1"/>
            </a:lvl2pPr>
            <a:lvl3pPr marL="914400" indent="0">
              <a:buNone/>
              <a:defRPr sz="2160" b="1"/>
            </a:lvl3pPr>
            <a:lvl4pPr marL="1371600" indent="0">
              <a:buNone/>
              <a:defRPr sz="1920" b="1"/>
            </a:lvl4pPr>
            <a:lvl5pPr marL="1828800" indent="0">
              <a:buNone/>
              <a:defRPr sz="1920" b="1"/>
            </a:lvl5pPr>
            <a:lvl6pPr marL="2286000" indent="0">
              <a:buNone/>
              <a:defRPr sz="1920" b="1"/>
            </a:lvl6pPr>
            <a:lvl7pPr marL="2743200" indent="0">
              <a:buNone/>
              <a:defRPr sz="1920" b="1"/>
            </a:lvl7pPr>
            <a:lvl8pPr marL="3200400" indent="0">
              <a:buNone/>
              <a:defRPr sz="1920" b="1"/>
            </a:lvl8pPr>
            <a:lvl9pPr marL="3657600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457200" indent="0">
              <a:buNone/>
              <a:defRPr sz="2400" b="1"/>
            </a:lvl2pPr>
            <a:lvl3pPr marL="914400" indent="0">
              <a:buNone/>
              <a:defRPr sz="2160" b="1"/>
            </a:lvl3pPr>
            <a:lvl4pPr marL="1371600" indent="0">
              <a:buNone/>
              <a:defRPr sz="1920" b="1"/>
            </a:lvl4pPr>
            <a:lvl5pPr marL="1828800" indent="0">
              <a:buNone/>
              <a:defRPr sz="1920" b="1"/>
            </a:lvl5pPr>
            <a:lvl6pPr marL="2286000" indent="0">
              <a:buNone/>
              <a:defRPr sz="1920" b="1"/>
            </a:lvl6pPr>
            <a:lvl7pPr marL="2743200" indent="0">
              <a:buNone/>
              <a:defRPr sz="1920" b="1"/>
            </a:lvl7pPr>
            <a:lvl8pPr marL="3200400" indent="0">
              <a:buNone/>
              <a:defRPr sz="1920" b="1"/>
            </a:lvl8pPr>
            <a:lvl9pPr marL="3657600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680"/>
            </a:lvl1pPr>
            <a:lvl2pPr marL="457200" indent="0">
              <a:buNone/>
              <a:defRPr sz="1440"/>
            </a:lvl2pPr>
            <a:lvl3pPr marL="914400" indent="0">
              <a:buNone/>
              <a:defRPr sz="1200"/>
            </a:lvl3pPr>
            <a:lvl4pPr marL="1371600" indent="0">
              <a:buNone/>
              <a:defRPr sz="1080"/>
            </a:lvl4pPr>
            <a:lvl5pPr marL="1828800" indent="0">
              <a:buNone/>
              <a:defRPr sz="1080"/>
            </a:lvl5pPr>
            <a:lvl6pPr marL="2286000" indent="0">
              <a:buNone/>
              <a:defRPr sz="1080"/>
            </a:lvl6pPr>
            <a:lvl7pPr marL="2743200" indent="0">
              <a:buNone/>
              <a:defRPr sz="1080"/>
            </a:lvl7pPr>
            <a:lvl8pPr marL="3200400" indent="0">
              <a:buNone/>
              <a:defRPr sz="1080"/>
            </a:lvl8pPr>
            <a:lvl9pPr marL="3657600" indent="0">
              <a:buNone/>
              <a:defRPr sz="108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840"/>
            </a:lvl1pPr>
            <a:lvl2pPr marL="457200" indent="0">
              <a:buNone/>
              <a:defRPr sz="3360"/>
            </a:lvl2pPr>
            <a:lvl3pPr marL="914400" indent="0">
              <a:buNone/>
              <a:defRPr sz="288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  <a:lvl6pPr marL="2286000" indent="0">
              <a:buNone/>
              <a:defRPr sz="2400"/>
            </a:lvl6pPr>
            <a:lvl7pPr marL="2743200" indent="0">
              <a:buNone/>
              <a:defRPr sz="2400"/>
            </a:lvl7pPr>
            <a:lvl8pPr marL="3200400" indent="0">
              <a:buNone/>
              <a:defRPr sz="2400"/>
            </a:lvl8pPr>
            <a:lvl9pPr marL="3657600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680"/>
            </a:lvl1pPr>
            <a:lvl2pPr marL="457200" indent="0">
              <a:buNone/>
              <a:defRPr sz="1440"/>
            </a:lvl2pPr>
            <a:lvl3pPr marL="914400" indent="0">
              <a:buNone/>
              <a:defRPr sz="1200"/>
            </a:lvl3pPr>
            <a:lvl4pPr marL="1371600" indent="0">
              <a:buNone/>
              <a:defRPr sz="1080"/>
            </a:lvl4pPr>
            <a:lvl5pPr marL="1828800" indent="0">
              <a:buNone/>
              <a:defRPr sz="1080"/>
            </a:lvl5pPr>
            <a:lvl6pPr marL="2286000" indent="0">
              <a:buNone/>
              <a:defRPr sz="1080"/>
            </a:lvl6pPr>
            <a:lvl7pPr marL="2743200" indent="0">
              <a:buNone/>
              <a:defRPr sz="1080"/>
            </a:lvl7pPr>
            <a:lvl8pPr marL="3200400" indent="0">
              <a:buNone/>
              <a:defRPr sz="1080"/>
            </a:lvl8pPr>
            <a:lvl9pPr marL="3657600" indent="0">
              <a:buNone/>
              <a:defRPr sz="108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84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144000" y="0"/>
            <a:ext cx="594360" cy="6858000"/>
          </a:xfrm>
          <a:prstGeom prst="rect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0058400" y="0"/>
            <a:ext cx="594360" cy="6858000"/>
          </a:xfrm>
          <a:prstGeom prst="rect">
            <a:avLst/>
          </a:prstGeom>
          <a:solidFill>
            <a:srgbClr val="2A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0972800" y="0"/>
            <a:ext cx="594360" cy="6858000"/>
          </a:xfrm>
          <a:prstGeom prst="rect">
            <a:avLst/>
          </a:prstGeom>
          <a:solidFill>
            <a:srgbClr val="E8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234440"/>
            <a:ext cx="82296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5040" b="1">
                <a:solidFill>
                  <a:srgbClr val="FFFFFF"/>
                </a:solidFill>
              </a:defRPr>
            </a:pPr>
            <a:r>
              <a:t>KNOW YOUR BUSINESS</a:t>
            </a:r>
          </a:p>
          <a:p>
            <a:pPr>
              <a:spcBef>
                <a:spcPts val="1400"/>
              </a:spcBef>
              <a:defRPr sz="3000">
                <a:solidFill>
                  <a:srgbClr val="DCE6F0"/>
                </a:solidFill>
              </a:defRPr>
            </a:pPr>
            <a:r>
              <a:t>The Power of Business Intelligence for Entrepreneurs</a:t>
            </a:r>
          </a:p>
          <a:p>
            <a:pPr>
              <a:spcBef>
                <a:spcPts val="1800"/>
              </a:spcBef>
              <a:defRPr sz="2040">
                <a:solidFill>
                  <a:srgbClr val="FFFFFF"/>
                </a:solidFill>
              </a:defRPr>
            </a:pPr>
            <a:r>
              <a:t>Turning everyday business data into better decisions and better performance.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257800"/>
            <a:ext cx="5486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80" b="1">
                <a:solidFill>
                  <a:srgbClr val="239189"/>
                </a:solidFill>
              </a:defRPr>
            </a:pPr>
            <a:r>
              <a:t>EzeeLeja</a:t>
            </a:r>
          </a:p>
          <a:p>
            <a:pPr>
              <a:defRPr sz="1800">
                <a:solidFill>
                  <a:srgbClr val="FFFFFF"/>
                </a:solidFill>
              </a:defRPr>
            </a:pPr>
            <a:r>
              <a:t>Manage. Track. Grow.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165146"/>
            <a:ext cx="655455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82A43"/>
                </a:solidFill>
              </a:defRPr>
            </a:pPr>
            <a:r>
              <a:rPr sz="4000" dirty="0"/>
              <a:t>Every business generates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75424"/>
            <a:ext cx="684514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46E78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The question is whether the entrepreneur is using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47149"/>
            <a:ext cx="10515600" cy="3252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300"/>
              </a:spcAft>
              <a:buFont typeface="Wingdings" panose="05000000000000000000" pitchFamily="2" charset="2"/>
              <a:buChar char="ü"/>
              <a:defRPr sz="2520">
                <a:solidFill>
                  <a:srgbClr val="232B34"/>
                </a:solidFill>
              </a:defRPr>
            </a:pPr>
            <a:r>
              <a:rPr b="1" dirty="0">
                <a:latin typeface="Arial Black" panose="020B0A04020102020204" pitchFamily="34" charset="0"/>
              </a:rPr>
              <a:t>Sales and transactions</a:t>
            </a:r>
          </a:p>
          <a:p>
            <a:pPr marL="457200" indent="-457200">
              <a:spcAft>
                <a:spcPts val="1300"/>
              </a:spcAft>
              <a:buFont typeface="Wingdings" panose="05000000000000000000" pitchFamily="2" charset="2"/>
              <a:buChar char="ü"/>
              <a:defRPr sz="2520">
                <a:solidFill>
                  <a:srgbClr val="232B34"/>
                </a:solidFill>
              </a:defRPr>
            </a:pPr>
            <a:r>
              <a:rPr b="1" dirty="0">
                <a:latin typeface="Arial Black" panose="020B0A04020102020204" pitchFamily="34" charset="0"/>
              </a:rPr>
              <a:t>Purchases and supplier information</a:t>
            </a:r>
          </a:p>
          <a:p>
            <a:pPr marL="457200" indent="-457200">
              <a:spcAft>
                <a:spcPts val="1300"/>
              </a:spcAft>
              <a:buFont typeface="Wingdings" panose="05000000000000000000" pitchFamily="2" charset="2"/>
              <a:buChar char="ü"/>
              <a:defRPr sz="2520">
                <a:solidFill>
                  <a:srgbClr val="232B34"/>
                </a:solidFill>
              </a:defRPr>
            </a:pPr>
            <a:r>
              <a:rPr b="1" dirty="0">
                <a:latin typeface="Arial Black" panose="020B0A04020102020204" pitchFamily="34" charset="0"/>
              </a:rPr>
              <a:t>Stock and inventory movements</a:t>
            </a:r>
          </a:p>
          <a:p>
            <a:pPr marL="457200" indent="-457200">
              <a:spcAft>
                <a:spcPts val="1300"/>
              </a:spcAft>
              <a:buFont typeface="Wingdings" panose="05000000000000000000" pitchFamily="2" charset="2"/>
              <a:buChar char="ü"/>
              <a:defRPr sz="2520">
                <a:solidFill>
                  <a:srgbClr val="232B34"/>
                </a:solidFill>
              </a:defRPr>
            </a:pPr>
            <a:r>
              <a:rPr b="1" dirty="0">
                <a:latin typeface="Arial Black" panose="020B0A04020102020204" pitchFamily="34" charset="0"/>
              </a:rPr>
              <a:t>Expenses and cash flow</a:t>
            </a:r>
          </a:p>
          <a:p>
            <a:pPr marL="457200" indent="-457200">
              <a:spcAft>
                <a:spcPts val="1300"/>
              </a:spcAft>
              <a:buFont typeface="Wingdings" panose="05000000000000000000" pitchFamily="2" charset="2"/>
              <a:buChar char="ü"/>
              <a:defRPr sz="2520">
                <a:solidFill>
                  <a:srgbClr val="232B34"/>
                </a:solidFill>
              </a:defRPr>
            </a:pPr>
            <a:r>
              <a:rPr b="1" dirty="0">
                <a:latin typeface="Arial Black" panose="020B0A04020102020204" pitchFamily="34" charset="0"/>
              </a:rPr>
              <a:t>Customers and credit</a:t>
            </a:r>
          </a:p>
          <a:p>
            <a:pPr marL="457200" indent="-457200">
              <a:spcAft>
                <a:spcPts val="1300"/>
              </a:spcAft>
              <a:buFont typeface="Wingdings" panose="05000000000000000000" pitchFamily="2" charset="2"/>
              <a:buChar char="ü"/>
              <a:defRPr sz="2520">
                <a:solidFill>
                  <a:srgbClr val="232B34"/>
                </a:solidFill>
              </a:defRPr>
            </a:pPr>
            <a:r>
              <a:rPr b="1" dirty="0">
                <a:latin typeface="Arial Black" panose="020B0A04020102020204" pitchFamily="34" charset="0"/>
              </a:rPr>
              <a:t>Staff and operational activity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87919B"/>
                </a:solidFill>
              </a:defRPr>
            </a:pPr>
            <a:r>
              <a:t>EzeeLeja  |  Know Your Business  |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A business can have records without having intelligence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106984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t>Records tell you what happened. Intelligence helps you understand what it means.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241280" cy="2194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80">
                <a:solidFill>
                  <a:srgbClr val="DCE6F0"/>
                </a:solidFill>
              </a:defRPr>
            </a:pPr>
            <a:r>
              <a:t>From</a:t>
            </a:r>
          </a:p>
          <a:p>
            <a:pPr algn="ctr">
              <a:defRPr sz="3720" b="1">
                <a:solidFill>
                  <a:srgbClr val="FFFFFF"/>
                </a:solidFill>
              </a:defRPr>
            </a:pPr>
            <a:r>
              <a:t>“I think my business is doing well.”</a:t>
            </a:r>
          </a:p>
          <a:p>
            <a:pPr algn="ctr">
              <a:defRPr sz="2400">
                <a:solidFill>
                  <a:srgbClr val="239189"/>
                </a:solidFill>
              </a:defRPr>
            </a:pPr>
            <a:r>
              <a:t>to</a:t>
            </a:r>
          </a:p>
          <a:p>
            <a:pPr algn="ctr">
              <a:defRPr sz="3480" b="1">
                <a:solidFill>
                  <a:srgbClr val="FFFFFF"/>
                </a:solidFill>
              </a:defRPr>
            </a:pPr>
            <a:r>
              <a:t>“The numbers show me what is happening.”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87919B"/>
                </a:solidFill>
              </a:defRPr>
            </a:pPr>
            <a:r>
              <a:t>EzeeLeja  |  Know Your Business  |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82A43"/>
                </a:solidFill>
              </a:defRPr>
            </a:pPr>
            <a:r>
              <a:t>What is Business Intelligence?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515600" cy="3140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300"/>
              </a:spcAft>
              <a:buFont typeface="Wingdings" panose="05000000000000000000" pitchFamily="2" charset="2"/>
              <a:buChar char="q"/>
              <a:defRPr sz="25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Business Intelligence is the process of turning business data into useful information and insights for decision-making.</a:t>
            </a:r>
          </a:p>
          <a:p>
            <a:pPr marL="457200" indent="-457200">
              <a:spcAft>
                <a:spcPts val="1300"/>
              </a:spcAft>
              <a:buFont typeface="Wingdings" panose="05000000000000000000" pitchFamily="2" charset="2"/>
              <a:buChar char="q"/>
              <a:defRPr sz="25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It helps entrepreneurs understand performance, identify problems, spot opportunities and monitor results.</a:t>
            </a:r>
          </a:p>
          <a:p>
            <a:pPr marL="457200" indent="-457200">
              <a:spcAft>
                <a:spcPts val="1300"/>
              </a:spcAft>
              <a:buFont typeface="Wingdings" panose="05000000000000000000" pitchFamily="2" charset="2"/>
              <a:buChar char="q"/>
              <a:defRPr sz="25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BI is not just for large corporations. A small business can benefit from understanding its own numbers.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87919B"/>
                </a:solidFill>
              </a:defRPr>
            </a:pPr>
            <a:r>
              <a:t>EzeeLeja  |  Know Your Business  |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24443" y="148090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82A43"/>
                </a:solidFill>
              </a:defRPr>
            </a:pPr>
            <a:r>
              <a:rPr dirty="0"/>
              <a:t>The Business Intelligence Journey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576574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46E78"/>
                </a:solidFill>
              </a:defRPr>
            </a:pPr>
            <a:r>
              <a:rPr b="1" dirty="0">
                <a:latin typeface="Arial Black" panose="020B0A04020102020204" pitchFamily="34" charset="0"/>
              </a:rPr>
              <a:t>Capture → Understand → Decide → Measure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28800"/>
            <a:ext cx="1993392" cy="214884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02920" y="1828800"/>
            <a:ext cx="82296" cy="2148840"/>
          </a:xfrm>
          <a:prstGeom prst="rect">
            <a:avLst/>
          </a:prstGeom>
          <a:solidFill>
            <a:srgbClr val="2A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993392"/>
            <a:ext cx="1624163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DATA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Record </a:t>
            </a:r>
            <a:r>
              <a:rPr dirty="0" smtClean="0">
                <a:latin typeface="Arial Black" panose="020B0A04020102020204" pitchFamily="34" charset="0"/>
              </a:rPr>
              <a:t>what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</a:rPr>
              <a:t>happens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87168" y="2615184"/>
            <a:ext cx="320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60" b="1">
                <a:solidFill>
                  <a:srgbClr val="646E78"/>
                </a:solidFill>
              </a:defRPr>
            </a:pPr>
            <a: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34639" y="1828800"/>
            <a:ext cx="1993392" cy="214884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834639" y="1828800"/>
            <a:ext cx="82296" cy="2148840"/>
          </a:xfrm>
          <a:prstGeom prst="rect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063239" y="1993392"/>
            <a:ext cx="1879361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INFORMATION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err="1">
                <a:latin typeface="Arial Black" panose="020B0A04020102020204" pitchFamily="34" charset="0"/>
              </a:rPr>
              <a:t>Organise</a:t>
            </a:r>
            <a:r>
              <a:rPr dirty="0">
                <a:latin typeface="Arial Black" panose="020B0A04020102020204" pitchFamily="34" charset="0"/>
              </a:rPr>
              <a:t> </a:t>
            </a:r>
            <a:r>
              <a:rPr dirty="0" smtClean="0">
                <a:latin typeface="Arial Black" panose="020B0A04020102020204" pitchFamily="34" charset="0"/>
              </a:rPr>
              <a:t>the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</a:rPr>
              <a:t>records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18888" y="2615184"/>
            <a:ext cx="320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60" b="1">
                <a:solidFill>
                  <a:srgbClr val="646E78"/>
                </a:solidFill>
              </a:defRPr>
            </a:pPr>
            <a: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66359" y="1828800"/>
            <a:ext cx="1993392" cy="214884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166359" y="1828800"/>
            <a:ext cx="82296" cy="2148840"/>
          </a:xfrm>
          <a:prstGeom prst="rect">
            <a:avLst/>
          </a:prstGeom>
          <a:solidFill>
            <a:srgbClr val="E8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394959" y="1993392"/>
            <a:ext cx="1712713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INSIGHT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See patterns 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and </a:t>
            </a:r>
            <a:r>
              <a:rPr dirty="0">
                <a:latin typeface="Arial Black" panose="020B0A04020102020204" pitchFamily="34" charset="0"/>
              </a:rPr>
              <a:t>trends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50608" y="2615184"/>
            <a:ext cx="320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60" b="1">
                <a:solidFill>
                  <a:srgbClr val="646E78"/>
                </a:solidFill>
              </a:defRPr>
            </a:pPr>
            <a: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79" y="1828800"/>
            <a:ext cx="1993392" cy="214884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498079" y="1828800"/>
            <a:ext cx="82296" cy="2148840"/>
          </a:xfrm>
          <a:prstGeom prst="rect">
            <a:avLst/>
          </a:prstGeom>
          <a:solidFill>
            <a:srgbClr val="2A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26679" y="1993392"/>
            <a:ext cx="1808829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DECISION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Take </a:t>
            </a:r>
            <a:r>
              <a:rPr dirty="0" smtClean="0">
                <a:latin typeface="Arial Black" panose="020B0A04020102020204" pitchFamily="34" charset="0"/>
              </a:rPr>
              <a:t>informed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</a:rPr>
              <a:t>action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82328" y="2615184"/>
            <a:ext cx="320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60" b="1">
                <a:solidFill>
                  <a:srgbClr val="646E78"/>
                </a:solidFill>
              </a:defRPr>
            </a:pPr>
            <a: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829800" y="1828800"/>
            <a:ext cx="1993392" cy="214884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829800" y="1828800"/>
            <a:ext cx="82296" cy="2148840"/>
          </a:xfrm>
          <a:prstGeom prst="rect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058400" y="1993392"/>
            <a:ext cx="1787797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RESULT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Measure </a:t>
            </a:r>
            <a:r>
              <a:rPr dirty="0" smtClean="0">
                <a:latin typeface="Arial Black" panose="020B0A04020102020204" pitchFamily="34" charset="0"/>
              </a:rPr>
              <a:t>what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</a:rPr>
              <a:t>changed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87919B"/>
                </a:solidFill>
              </a:defRPr>
            </a:pPr>
            <a:r>
              <a:t>EzeeLeja  |  Know Your Business  |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82A43"/>
                </a:solidFill>
              </a:defRPr>
            </a:pPr>
            <a:r>
              <a:t>Sales Intelligence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106984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46E78"/>
                </a:solidFill>
              </a:defRPr>
            </a:pPr>
            <a:r>
              <a:t>Don't just know your sales. Understand them.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51663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508760"/>
            <a:ext cx="82296" cy="1600200"/>
          </a:xfrm>
          <a:prstGeom prst="rect">
            <a:avLst/>
          </a:prstGeom>
          <a:solidFill>
            <a:srgbClr val="2A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673351"/>
            <a:ext cx="4521944" cy="750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WHAT?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Which products or services sell most?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59" y="1508760"/>
            <a:ext cx="51663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309359" y="1508760"/>
            <a:ext cx="82296" cy="1600200"/>
          </a:xfrm>
          <a:prstGeom prst="rect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59" y="1673351"/>
            <a:ext cx="5249899" cy="750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WHEN?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Which days, weeks or periods are strongest</a:t>
            </a:r>
            <a:r>
              <a:rPr dirty="0"/>
              <a:t>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566160"/>
            <a:ext cx="51663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31520" y="3566160"/>
            <a:ext cx="82296" cy="1600200"/>
          </a:xfrm>
          <a:prstGeom prst="rect">
            <a:avLst/>
          </a:prstGeom>
          <a:solidFill>
            <a:srgbClr val="E8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60120" y="3730752"/>
            <a:ext cx="4315477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WHERE?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Which branches, outlets or </a:t>
            </a:r>
            <a:r>
              <a:rPr dirty="0" smtClean="0">
                <a:latin typeface="Arial Black" panose="020B0A04020102020204" pitchFamily="34" charset="0"/>
              </a:rPr>
              <a:t>channels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</a:rPr>
              <a:t>perform?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59" y="3566160"/>
            <a:ext cx="51663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309359" y="3566160"/>
            <a:ext cx="82296" cy="1600200"/>
          </a:xfrm>
          <a:prstGeom prst="rect">
            <a:avLst/>
          </a:prstGeom>
          <a:solidFill>
            <a:srgbClr val="2A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37959" y="3730752"/>
            <a:ext cx="4621843" cy="750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VALUE?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What is the average transaction value?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87919B"/>
                </a:solidFill>
              </a:defRPr>
            </a:pPr>
            <a:r>
              <a:t>EzeeLeja  |  Know Your Business  | 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29167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82A43"/>
                </a:solidFill>
              </a:defRPr>
            </a:pPr>
            <a:r>
              <a:rPr dirty="0"/>
              <a:t>Stock Intelligence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823385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46E78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Know what you have, what is moving and what needs attention.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0515600" cy="2864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v"/>
              <a:defRPr sz="228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Identify fast-moving and slow-moving products.</a:t>
            </a:r>
          </a:p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v"/>
              <a:defRPr sz="228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Monitor stock levels and receive alerts before important products run out.</a:t>
            </a:r>
          </a:p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v"/>
              <a:defRPr sz="228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Understand how much money is tied up in inventory.</a:t>
            </a:r>
          </a:p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v"/>
              <a:defRPr sz="228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Reduce avoidable losses, overstocking and stock-outs.</a:t>
            </a:r>
          </a:p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v"/>
              <a:defRPr sz="228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Use sales history to support purchasing decisions.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87919B"/>
                </a:solidFill>
              </a:defRPr>
            </a:pPr>
            <a:r>
              <a:t>EzeeLeja  |  Know Your Business  | 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82A43"/>
                </a:solidFill>
              </a:defRPr>
            </a:pPr>
            <a:r>
              <a:t>Customer Intelligence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106984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46E78"/>
                </a:solidFill>
              </a:defRPr>
            </a:pPr>
            <a:r>
              <a:t>Your customers are also a source of business intelligence.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51663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508760"/>
            <a:ext cx="82296" cy="1600200"/>
          </a:xfrm>
          <a:prstGeom prst="rect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1783080"/>
            <a:ext cx="4655442" cy="750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BUYING PATTERNS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What do customers buy and how often?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59" y="1508760"/>
            <a:ext cx="51663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309359" y="1508760"/>
            <a:ext cx="82296" cy="1600200"/>
          </a:xfrm>
          <a:prstGeom prst="rect">
            <a:avLst/>
          </a:prstGeom>
          <a:solidFill>
            <a:srgbClr val="2A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59" y="1673351"/>
            <a:ext cx="4886209" cy="750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CREDIT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b="1" dirty="0">
                <a:latin typeface="Arial Black" panose="020B0A04020102020204" pitchFamily="34" charset="0"/>
              </a:rPr>
              <a:t>Who owes the business and for how long</a:t>
            </a:r>
            <a:r>
              <a:rPr b="1" dirty="0"/>
              <a:t>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566160"/>
            <a:ext cx="51663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31520" y="3566160"/>
            <a:ext cx="82296" cy="1600200"/>
          </a:xfrm>
          <a:prstGeom prst="rect">
            <a:avLst/>
          </a:prstGeom>
          <a:solidFill>
            <a:srgbClr val="E8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60120" y="3730752"/>
            <a:ext cx="3100272" cy="750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RETENTION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Are customers returning?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59" y="3566160"/>
            <a:ext cx="51663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309359" y="3566160"/>
            <a:ext cx="82296" cy="1600200"/>
          </a:xfrm>
          <a:prstGeom prst="rect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37959" y="3730752"/>
            <a:ext cx="3978974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OPPORTUNITY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Where are there opportunities to 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improve </a:t>
            </a:r>
            <a:r>
              <a:rPr dirty="0">
                <a:latin typeface="Arial Black" panose="020B0A04020102020204" pitchFamily="34" charset="0"/>
              </a:rPr>
              <a:t>service?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87919B"/>
                </a:solidFill>
              </a:defRPr>
            </a:pPr>
            <a:r>
              <a:t>EzeeLeja  |  Know Your Business  |  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250460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82A43"/>
                </a:solidFill>
              </a:defRPr>
            </a:pPr>
            <a:r>
              <a:rPr dirty="0"/>
              <a:t>Financial Intelligence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521052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46E78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Revenue is not the same thing as profit.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0515600" cy="3566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Ø"/>
              <a:defRPr sz="228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Track revenue, expenses and cash movements.</a:t>
            </a:r>
          </a:p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Ø"/>
              <a:defRPr sz="228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Understand gross margins and the cost of selling products or services.</a:t>
            </a:r>
          </a:p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Ø"/>
              <a:defRPr sz="228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Monitor outstanding customer balances and supplier obligations.</a:t>
            </a:r>
          </a:p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Ø"/>
              <a:defRPr sz="228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Compare actual performance with budgets or targets.</a:t>
            </a:r>
          </a:p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Ø"/>
              <a:defRPr sz="228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See where money is being generated — and where it is being consumed.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87919B"/>
                </a:solidFill>
              </a:defRPr>
            </a:pPr>
            <a:r>
              <a:t>EzeeLeja  |  Know Your Business  |  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82A43"/>
                </a:solidFill>
              </a:defRPr>
            </a:pPr>
            <a:r>
              <a:t>Operational Intelligence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443627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46E78"/>
                </a:solidFill>
              </a:defRPr>
            </a:pPr>
            <a:r>
              <a:rPr b="1" dirty="0"/>
              <a:t>Good businesses don't only measure money.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51663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508760"/>
            <a:ext cx="82296" cy="1600200"/>
          </a:xfrm>
          <a:prstGeom prst="rect">
            <a:avLst/>
          </a:prstGeom>
          <a:solidFill>
            <a:srgbClr val="2A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7260" y="1627632"/>
            <a:ext cx="49606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STAFF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b="1" dirty="0">
                <a:latin typeface="Arial Black" panose="020B0A04020102020204" pitchFamily="34" charset="0"/>
              </a:rPr>
              <a:t>Understand activity, schedules </a:t>
            </a:r>
            <a:endParaRPr lang="en-GB" b="1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b="1" dirty="0" smtClean="0">
                <a:latin typeface="Arial Black" panose="020B0A04020102020204" pitchFamily="34" charset="0"/>
              </a:rPr>
              <a:t>and </a:t>
            </a:r>
            <a:r>
              <a:rPr b="1" dirty="0">
                <a:latin typeface="Arial Black" panose="020B0A04020102020204" pitchFamily="34" charset="0"/>
              </a:rPr>
              <a:t>performance indicators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59" y="1508760"/>
            <a:ext cx="51663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309359" y="1508760"/>
            <a:ext cx="82296" cy="1600200"/>
          </a:xfrm>
          <a:prstGeom prst="rect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59" y="1673351"/>
            <a:ext cx="3762568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SUPPLIERS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Monitor purchasing, prices and 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supplier </a:t>
            </a:r>
            <a:r>
              <a:rPr dirty="0">
                <a:latin typeface="Arial Black" panose="020B0A04020102020204" pitchFamily="34" charset="0"/>
              </a:rPr>
              <a:t>balances</a:t>
            </a:r>
            <a:r>
              <a:rPr dirty="0"/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566160"/>
            <a:ext cx="51663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31520" y="3566160"/>
            <a:ext cx="82296" cy="1600200"/>
          </a:xfrm>
          <a:prstGeom prst="rect">
            <a:avLst/>
          </a:prstGeom>
          <a:solidFill>
            <a:srgbClr val="E8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60120" y="3730752"/>
            <a:ext cx="4628190" cy="750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EXPENSES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Know where operating costs are going</a:t>
            </a:r>
            <a:r>
              <a:rPr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59" y="3566160"/>
            <a:ext cx="51663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309359" y="3566160"/>
            <a:ext cx="82296" cy="1600200"/>
          </a:xfrm>
          <a:prstGeom prst="rect">
            <a:avLst/>
          </a:prstGeom>
          <a:solidFill>
            <a:srgbClr val="2A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37959" y="3730752"/>
            <a:ext cx="4389150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ASSETS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Track important business assets </a:t>
            </a:r>
            <a:r>
              <a:rPr dirty="0" smtClean="0">
                <a:latin typeface="Arial Black" panose="020B0A04020102020204" pitchFamily="34" charset="0"/>
              </a:rPr>
              <a:t>and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</a:rPr>
              <a:t>their status</a:t>
            </a:r>
            <a:r>
              <a:rPr dirty="0"/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87919B"/>
                </a:solidFill>
              </a:defRPr>
            </a:pPr>
            <a:r>
              <a:t>EzeeLeja  |  Know Your Business  | 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82A43"/>
                </a:solidFill>
              </a:defRPr>
            </a:pPr>
            <a:r>
              <a:t>What does intelligence look like in different businesses?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371600"/>
            <a:ext cx="35661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1371600"/>
            <a:ext cx="82296" cy="1600200"/>
          </a:xfrm>
          <a:prstGeom prst="rect">
            <a:avLst/>
          </a:prstGeom>
          <a:solidFill>
            <a:srgbClr val="2A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536192"/>
            <a:ext cx="2731966" cy="140346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lang="en-GB" dirty="0" smtClean="0"/>
              <a:t>Hardware</a:t>
            </a:r>
            <a:endParaRPr dirty="0"/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Best-selling </a:t>
            </a:r>
            <a:r>
              <a:rPr lang="en-GB" dirty="0">
                <a:latin typeface="Arial Black" panose="020B0A04020102020204" pitchFamily="34" charset="0"/>
              </a:rPr>
              <a:t> </a:t>
            </a:r>
            <a:r>
              <a:rPr lang="en-GB" dirty="0" smtClean="0">
                <a:latin typeface="Arial Black" panose="020B0A04020102020204" pitchFamily="34" charset="0"/>
              </a:rPr>
              <a:t>products</a:t>
            </a:r>
            <a:r>
              <a:rPr dirty="0" smtClean="0">
                <a:latin typeface="Arial Black" panose="020B0A04020102020204" pitchFamily="34" charset="0"/>
              </a:rPr>
              <a:t> 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• </a:t>
            </a:r>
            <a:r>
              <a:rPr dirty="0">
                <a:latin typeface="Arial Black" panose="020B0A04020102020204" pitchFamily="34" charset="0"/>
              </a:rPr>
              <a:t>stock variance 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• </a:t>
            </a:r>
            <a:r>
              <a:rPr dirty="0">
                <a:latin typeface="Arial Black" panose="020B0A04020102020204" pitchFamily="34" charset="0"/>
              </a:rPr>
              <a:t>sales by day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71600"/>
            <a:ext cx="35661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343400" y="1371600"/>
            <a:ext cx="82296" cy="1600200"/>
          </a:xfrm>
          <a:prstGeom prst="rect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72000" y="1536192"/>
            <a:ext cx="3185103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CAR WASH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Cars per day • service </a:t>
            </a:r>
            <a:r>
              <a:rPr dirty="0" smtClean="0">
                <a:latin typeface="Arial Black" panose="020B0A04020102020204" pitchFamily="34" charset="0"/>
              </a:rPr>
              <a:t>mix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</a:rPr>
              <a:t>• repeat customers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83880" y="1371600"/>
            <a:ext cx="35661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183880" y="1371600"/>
            <a:ext cx="82296" cy="1600200"/>
          </a:xfrm>
          <a:prstGeom prst="rect">
            <a:avLst/>
          </a:prstGeom>
          <a:solidFill>
            <a:srgbClr val="E8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80" y="1536192"/>
            <a:ext cx="2954078" cy="140346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POULTRY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Feed costs • production 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• mortality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</a:rPr>
              <a:t>• sales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429000"/>
            <a:ext cx="35661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02920" y="3429000"/>
            <a:ext cx="82296" cy="1600200"/>
          </a:xfrm>
          <a:prstGeom prst="rect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31520" y="3593592"/>
            <a:ext cx="2377959" cy="140346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RESTAURANT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b="1" dirty="0">
                <a:latin typeface="Arial Black" panose="020B0A04020102020204" pitchFamily="34" charset="0"/>
              </a:rPr>
              <a:t>Menu performance </a:t>
            </a:r>
            <a:endParaRPr lang="en-GB" b="1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b="1" dirty="0" smtClean="0">
                <a:latin typeface="Arial Black" panose="020B0A04020102020204" pitchFamily="34" charset="0"/>
              </a:rPr>
              <a:t>• </a:t>
            </a:r>
            <a:r>
              <a:rPr b="1" dirty="0">
                <a:latin typeface="Arial Black" panose="020B0A04020102020204" pitchFamily="34" charset="0"/>
              </a:rPr>
              <a:t>wastage </a:t>
            </a:r>
            <a:endParaRPr lang="en-GB" b="1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b="1" dirty="0" smtClean="0">
                <a:latin typeface="Arial Black" panose="020B0A04020102020204" pitchFamily="34" charset="0"/>
              </a:rPr>
              <a:t>• </a:t>
            </a:r>
            <a:r>
              <a:rPr b="1" dirty="0">
                <a:latin typeface="Arial Black" panose="020B0A04020102020204" pitchFamily="34" charset="0"/>
              </a:rPr>
              <a:t>peak periods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3429000"/>
            <a:ext cx="35661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343400" y="3429000"/>
            <a:ext cx="82296" cy="1600200"/>
          </a:xfrm>
          <a:prstGeom prst="rect">
            <a:avLst/>
          </a:prstGeom>
          <a:solidFill>
            <a:srgbClr val="2A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572000" y="3593592"/>
            <a:ext cx="2389244" cy="140346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SHOP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Product movement 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• </a:t>
            </a:r>
            <a:r>
              <a:rPr dirty="0">
                <a:latin typeface="Arial Black" panose="020B0A04020102020204" pitchFamily="34" charset="0"/>
              </a:rPr>
              <a:t>margins 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• </a:t>
            </a:r>
            <a:r>
              <a:rPr dirty="0">
                <a:latin typeface="Arial Black" panose="020B0A04020102020204" pitchFamily="34" charset="0"/>
              </a:rPr>
              <a:t>stock levels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83880" y="3429000"/>
            <a:ext cx="35661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183880" y="3429000"/>
            <a:ext cx="82296" cy="1600200"/>
          </a:xfrm>
          <a:prstGeom prst="rect">
            <a:avLst/>
          </a:prstGeom>
          <a:solidFill>
            <a:srgbClr val="E8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12480" y="3593592"/>
            <a:ext cx="3307700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LODGE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b="1" dirty="0">
                <a:latin typeface="Arial Black" panose="020B0A04020102020204" pitchFamily="34" charset="0"/>
              </a:rPr>
              <a:t>Occupancy • room revenue </a:t>
            </a:r>
            <a:endParaRPr lang="en-GB" b="1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b="1" dirty="0" smtClean="0">
                <a:latin typeface="Arial Black" panose="020B0A04020102020204" pitchFamily="34" charset="0"/>
              </a:rPr>
              <a:t>• </a:t>
            </a:r>
            <a:r>
              <a:rPr b="1" dirty="0">
                <a:latin typeface="Arial Black" panose="020B0A04020102020204" pitchFamily="34" charset="0"/>
              </a:rPr>
              <a:t>bookings • trends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87919B"/>
                </a:solidFill>
              </a:defRPr>
            </a:pPr>
            <a:r>
              <a:t>EzeeLeja  |  Know Your Business  |  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82A43"/>
                </a:solidFill>
              </a:defRPr>
            </a:pPr>
            <a:r>
              <a:t>Imagine an Entrepreneur's Intelligence Dashboard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106984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646E78"/>
                </a:solidFill>
              </a:defRPr>
            </a:pPr>
            <a:r>
              <a:t>A single view of what matters.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08760"/>
            <a:ext cx="25603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23545" y="1673352"/>
            <a:ext cx="1519070" cy="7201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20" b="1">
                <a:solidFill>
                  <a:srgbClr val="646E78"/>
                </a:solidFill>
              </a:defRPr>
            </a:pPr>
            <a:r>
              <a:rPr sz="1200" dirty="0">
                <a:latin typeface="Arial Black" panose="020B0A04020102020204" pitchFamily="34" charset="0"/>
              </a:rPr>
              <a:t>TODAY'S SALES</a:t>
            </a:r>
          </a:p>
          <a:p>
            <a:pPr algn="ctr">
              <a:defRPr sz="2880" b="1">
                <a:solidFill>
                  <a:srgbClr val="2A69AA"/>
                </a:solidFill>
              </a:defRPr>
            </a:pPr>
            <a:r>
              <a:rPr dirty="0"/>
              <a:t>K 18,450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83280" y="1508760"/>
            <a:ext cx="25603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847768" y="1673352"/>
            <a:ext cx="1631344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20" b="1">
                <a:solidFill>
                  <a:srgbClr val="646E78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STOCK ALERTS</a:t>
            </a:r>
          </a:p>
          <a:p>
            <a:pPr algn="ctr">
              <a:defRPr sz="2880" b="1">
                <a:solidFill>
                  <a:srgbClr val="E89137"/>
                </a:solidFill>
              </a:defRPr>
            </a:pPr>
            <a:r>
              <a:rPr dirty="0"/>
              <a:t>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508760"/>
            <a:ext cx="25603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757495" y="1673352"/>
            <a:ext cx="1572610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20" b="1">
                <a:solidFill>
                  <a:srgbClr val="646E78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OUTSTANDING</a:t>
            </a:r>
          </a:p>
          <a:p>
            <a:pPr algn="ctr">
              <a:defRPr sz="2880" b="1">
                <a:solidFill>
                  <a:srgbClr val="239189"/>
                </a:solidFill>
              </a:defRPr>
            </a:pPr>
            <a:r>
              <a:rPr dirty="0"/>
              <a:t>K 42,800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0" y="1508760"/>
            <a:ext cx="25603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592618" y="1673352"/>
            <a:ext cx="1663083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20" b="1">
                <a:solidFill>
                  <a:srgbClr val="646E78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GROSS MARGIN</a:t>
            </a:r>
          </a:p>
          <a:p>
            <a:pPr algn="ctr">
              <a:defRPr sz="2880" b="1">
                <a:solidFill>
                  <a:srgbClr val="2A69AA"/>
                </a:solidFill>
              </a:defRPr>
            </a:pPr>
            <a:r>
              <a:rPr dirty="0"/>
              <a:t>31%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3337560"/>
            <a:ext cx="338328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31520" y="3337560"/>
            <a:ext cx="82296" cy="1417320"/>
          </a:xfrm>
          <a:prstGeom prst="rect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0120" y="3502152"/>
            <a:ext cx="3009285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OPPORTUNITY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b="1" dirty="0">
                <a:latin typeface="Arial Black" panose="020B0A04020102020204" pitchFamily="34" charset="0"/>
              </a:rPr>
              <a:t>Product A is selling 35% </a:t>
            </a:r>
            <a:endParaRPr lang="en-GB" b="1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lang="en-US" b="1" dirty="0" smtClean="0">
                <a:latin typeface="Arial Black" panose="020B0A04020102020204" pitchFamily="34" charset="0"/>
              </a:rPr>
              <a:t>F</a:t>
            </a:r>
            <a:r>
              <a:rPr b="1" dirty="0" smtClean="0">
                <a:latin typeface="Arial Black" panose="020B0A04020102020204" pitchFamily="34" charset="0"/>
              </a:rPr>
              <a:t>aster</a:t>
            </a:r>
            <a:r>
              <a:rPr lang="en-GB" b="1" dirty="0" smtClean="0">
                <a:latin typeface="Arial Black" panose="020B0A04020102020204" pitchFamily="34" charset="0"/>
              </a:rPr>
              <a:t> </a:t>
            </a:r>
            <a:r>
              <a:rPr b="1" dirty="0" smtClean="0">
                <a:latin typeface="Arial Black" panose="020B0A04020102020204" pitchFamily="34" charset="0"/>
              </a:rPr>
              <a:t>than </a:t>
            </a:r>
            <a:r>
              <a:rPr b="1" dirty="0">
                <a:latin typeface="Arial Black" panose="020B0A04020102020204" pitchFamily="34" charset="0"/>
              </a:rPr>
              <a:t>last month.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0" y="3337560"/>
            <a:ext cx="338328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389120" y="3337560"/>
            <a:ext cx="82296" cy="1417320"/>
          </a:xfrm>
          <a:prstGeom prst="rect">
            <a:avLst/>
          </a:prstGeom>
          <a:solidFill>
            <a:srgbClr val="E8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617720" y="3502152"/>
            <a:ext cx="3061607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ATTENTION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b="1" dirty="0">
                <a:latin typeface="Arial Black" panose="020B0A04020102020204" pitchFamily="34" charset="0"/>
              </a:rPr>
              <a:t>Product B has been </a:t>
            </a:r>
            <a:r>
              <a:rPr b="1" dirty="0" smtClean="0">
                <a:latin typeface="Arial Black" panose="020B0A04020102020204" pitchFamily="34" charset="0"/>
              </a:rPr>
              <a:t>slow-</a:t>
            </a:r>
            <a:endParaRPr lang="en-GB" b="1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b="1" dirty="0" smtClean="0">
                <a:latin typeface="Arial Black" panose="020B0A04020102020204" pitchFamily="34" charset="0"/>
              </a:rPr>
              <a:t>moving for </a:t>
            </a:r>
            <a:r>
              <a:rPr b="1" dirty="0">
                <a:latin typeface="Arial Black" panose="020B0A04020102020204" pitchFamily="34" charset="0"/>
              </a:rPr>
              <a:t>three weeks.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46720" y="3337560"/>
            <a:ext cx="380054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46720" y="3337560"/>
            <a:ext cx="82296" cy="1417320"/>
          </a:xfrm>
          <a:prstGeom prst="rect">
            <a:avLst/>
          </a:prstGeom>
          <a:solidFill>
            <a:srgbClr val="2A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75320" y="3502152"/>
            <a:ext cx="3571940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ACTION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Reorder key fast-moving 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products before </a:t>
            </a:r>
            <a:r>
              <a:rPr dirty="0">
                <a:latin typeface="Arial Black" panose="020B0A04020102020204" pitchFamily="34" charset="0"/>
              </a:rPr>
              <a:t>the weekend.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87919B"/>
                </a:solidFill>
              </a:defRPr>
            </a:pPr>
            <a:r>
              <a:t>EzeeLeja  |  Know Your Business  |  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82A43"/>
                </a:solidFill>
              </a:defRPr>
            </a:pPr>
            <a:r>
              <a:t>Data becomes valuable when it changes decisions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515600" cy="3344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q"/>
              <a:defRPr sz="240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Data: Product A sold 180 units.</a:t>
            </a:r>
          </a:p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q"/>
              <a:defRPr sz="240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Insight: Product A is one of the fastest-moving products.</a:t>
            </a:r>
          </a:p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q"/>
              <a:defRPr sz="240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Decision: Increase the next purchase order.</a:t>
            </a:r>
          </a:p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q"/>
              <a:defRPr sz="240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Measure: Did sales, stock availability and cash flow improve?</a:t>
            </a:r>
          </a:p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q"/>
              <a:defRPr sz="240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Intelligence is not the report — it is what the entrepreneur learns and does with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87919B"/>
                </a:solidFill>
              </a:defRPr>
            </a:pPr>
            <a:r>
              <a:t>EzeeLeja  |  Know Your Business  |  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rPr dirty="0"/>
              <a:t>How </a:t>
            </a:r>
            <a:r>
              <a:rPr dirty="0" err="1"/>
              <a:t>EzeeLeja</a:t>
            </a:r>
            <a:r>
              <a:rPr dirty="0"/>
              <a:t> Can Empower Entrepreneurs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106984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t>From business records to business intelligence.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0515600" cy="3566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ü"/>
              <a:defRPr sz="2280">
                <a:solidFill>
                  <a:srgbClr val="FFFFFF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Capture and </a:t>
            </a:r>
            <a:r>
              <a:rPr dirty="0" err="1">
                <a:latin typeface="Arial Black" panose="020B0A04020102020204" pitchFamily="34" charset="0"/>
              </a:rPr>
              <a:t>organise</a:t>
            </a:r>
            <a:r>
              <a:rPr dirty="0">
                <a:latin typeface="Arial Black" panose="020B0A04020102020204" pitchFamily="34" charset="0"/>
              </a:rPr>
              <a:t> day-to-day business information.</a:t>
            </a:r>
          </a:p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ü"/>
              <a:defRPr sz="2280">
                <a:solidFill>
                  <a:srgbClr val="FFFFFF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Bring sales, stock, customers, expenses and operations into one view.</a:t>
            </a:r>
          </a:p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ü"/>
              <a:defRPr sz="2280">
                <a:solidFill>
                  <a:srgbClr val="FFFFFF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Provide reports and dashboards that make business information easier to understand.</a:t>
            </a:r>
          </a:p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ü"/>
              <a:defRPr sz="2280">
                <a:solidFill>
                  <a:srgbClr val="FFFFFF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Help entrepreneurs monitor performance and identify areas requiring attention.</a:t>
            </a:r>
          </a:p>
          <a:p>
            <a:pPr marL="342900" indent="-342900">
              <a:spcAft>
                <a:spcPts val="1300"/>
              </a:spcAft>
              <a:buFont typeface="Wingdings" panose="05000000000000000000" pitchFamily="2" charset="2"/>
              <a:buChar char="ü"/>
              <a:defRPr sz="2280">
                <a:solidFill>
                  <a:srgbClr val="FFFFFF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Support a culture of evidence-based decision-making.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87919B"/>
                </a:solidFill>
              </a:defRPr>
            </a:pPr>
            <a:r>
              <a:t>EzeeLeja  |  Know Your Business  |  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82A43"/>
                </a:solidFill>
              </a:defRPr>
            </a:pPr>
            <a:r>
              <a:t>EzeeLeja: More Than Record Keeping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828800"/>
            <a:ext cx="1993392" cy="233172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1828800"/>
            <a:ext cx="82296" cy="2331720"/>
          </a:xfrm>
          <a:prstGeom prst="rect">
            <a:avLst/>
          </a:prstGeom>
          <a:solidFill>
            <a:srgbClr val="2A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993392"/>
            <a:ext cx="1805302" cy="17297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MANAGE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err="1">
                <a:latin typeface="Arial Black" panose="020B0A04020102020204" pitchFamily="34" charset="0"/>
              </a:rPr>
              <a:t>Organise</a:t>
            </a:r>
            <a:r>
              <a:rPr dirty="0">
                <a:latin typeface="Arial Black" panose="020B0A04020102020204" pitchFamily="34" charset="0"/>
              </a:rPr>
              <a:t> </a:t>
            </a:r>
            <a:r>
              <a:rPr dirty="0" smtClean="0">
                <a:latin typeface="Arial Black" panose="020B0A04020102020204" pitchFamily="34" charset="0"/>
              </a:rPr>
              <a:t>the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</a:rPr>
              <a:t>business and 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its daily 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operations</a:t>
            </a:r>
            <a:r>
              <a:rPr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34639" y="1828800"/>
            <a:ext cx="1993392" cy="233172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834639" y="1828800"/>
            <a:ext cx="82296" cy="2331720"/>
          </a:xfrm>
          <a:prstGeom prst="rect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063239" y="1993392"/>
            <a:ext cx="1760867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TRACK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Capture </a:t>
            </a:r>
            <a:r>
              <a:rPr dirty="0" smtClean="0">
                <a:latin typeface="Arial Black" panose="020B0A04020102020204" pitchFamily="34" charset="0"/>
              </a:rPr>
              <a:t>what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</a:rPr>
              <a:t>is happening.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66359" y="1828800"/>
            <a:ext cx="1993392" cy="233172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166359" y="1828800"/>
            <a:ext cx="82296" cy="2331720"/>
          </a:xfrm>
          <a:prstGeom prst="rect">
            <a:avLst/>
          </a:prstGeom>
          <a:solidFill>
            <a:srgbClr val="E8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394959" y="1993392"/>
            <a:ext cx="1781321" cy="140346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UNDERSTAND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>
                <a:latin typeface="Arial Black" panose="020B0A04020102020204" pitchFamily="34" charset="0"/>
              </a:rPr>
              <a:t>Turn records 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lang="en-US" dirty="0" smtClean="0">
                <a:latin typeface="Arial Black" panose="020B0A04020102020204" pitchFamily="34" charset="0"/>
              </a:rPr>
              <a:t>I</a:t>
            </a:r>
            <a:r>
              <a:rPr dirty="0" smtClean="0">
                <a:latin typeface="Arial Black" panose="020B0A04020102020204" pitchFamily="34" charset="0"/>
              </a:rPr>
              <a:t>nto</a:t>
            </a:r>
            <a:r>
              <a:rPr lang="en-GB" dirty="0" smtClean="0">
                <a:latin typeface="Arial Black" panose="020B0A04020102020204" pitchFamily="34" charset="0"/>
              </a:rPr>
              <a:t> </a:t>
            </a:r>
            <a:r>
              <a:rPr dirty="0" smtClean="0">
                <a:latin typeface="Arial Black" panose="020B0A04020102020204" pitchFamily="34" charset="0"/>
              </a:rPr>
              <a:t>useful </a:t>
            </a:r>
            <a:endParaRPr lang="en-GB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dirty="0" smtClean="0">
                <a:latin typeface="Arial Black" panose="020B0A04020102020204" pitchFamily="34" charset="0"/>
              </a:rPr>
              <a:t>insights</a:t>
            </a:r>
            <a:r>
              <a:rPr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98079" y="1828800"/>
            <a:ext cx="1993392" cy="233172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498079" y="1828800"/>
            <a:ext cx="82296" cy="2331720"/>
          </a:xfrm>
          <a:prstGeom prst="rect">
            <a:avLst/>
          </a:prstGeom>
          <a:solidFill>
            <a:srgbClr val="2A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26679" y="1993392"/>
            <a:ext cx="1933222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ACT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b="1" dirty="0">
                <a:latin typeface="Arial Black" panose="020B0A04020102020204" pitchFamily="34" charset="0"/>
              </a:rPr>
              <a:t>Make informed </a:t>
            </a:r>
            <a:endParaRPr lang="en-GB" b="1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b="1" dirty="0" smtClean="0">
                <a:latin typeface="Arial Black" panose="020B0A04020102020204" pitchFamily="34" charset="0"/>
              </a:rPr>
              <a:t>decisions</a:t>
            </a:r>
            <a:r>
              <a:rPr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829800" y="1828800"/>
            <a:ext cx="1993392" cy="233172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829800" y="1828800"/>
            <a:ext cx="82296" cy="2331720"/>
          </a:xfrm>
          <a:prstGeom prst="rect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058400" y="1993392"/>
            <a:ext cx="1973745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60" b="1">
                <a:solidFill>
                  <a:srgbClr val="182A43"/>
                </a:solidFill>
              </a:defRPr>
            </a:pPr>
            <a:r>
              <a:rPr dirty="0"/>
              <a:t>GROW</a:t>
            </a: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b="1" dirty="0">
                <a:latin typeface="Arial Black" panose="020B0A04020102020204" pitchFamily="34" charset="0"/>
              </a:rPr>
              <a:t>Monitor results </a:t>
            </a:r>
            <a:endParaRPr lang="en-GB" b="1" dirty="0" smtClean="0">
              <a:latin typeface="Arial Black" panose="020B0A04020102020204" pitchFamily="34" charset="0"/>
            </a:endParaRPr>
          </a:p>
          <a:p>
            <a:pPr>
              <a:spcBef>
                <a:spcPts val="600"/>
              </a:spcBef>
              <a:defRPr sz="1620">
                <a:solidFill>
                  <a:srgbClr val="232B34"/>
                </a:solidFill>
              </a:defRPr>
            </a:pPr>
            <a:r>
              <a:rPr b="1" dirty="0" smtClean="0">
                <a:latin typeface="Arial Black" panose="020B0A04020102020204" pitchFamily="34" charset="0"/>
              </a:rPr>
              <a:t>and </a:t>
            </a:r>
            <a:r>
              <a:rPr b="1" dirty="0">
                <a:latin typeface="Arial Black" panose="020B0A04020102020204" pitchFamily="34" charset="0"/>
              </a:rPr>
              <a:t>improve.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87919B"/>
                </a:solidFill>
              </a:defRPr>
            </a:pPr>
            <a:r>
              <a:t>EzeeLeja  |  Know Your Business  |  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143000"/>
            <a:ext cx="105156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KNOW YOUR BUSINESS</a:t>
            </a:r>
          </a:p>
          <a:p>
            <a:pPr algn="ctr">
              <a:spcBef>
                <a:spcPts val="1800"/>
              </a:spcBef>
              <a:defRPr sz="2760">
                <a:solidFill>
                  <a:srgbClr val="DCE6F0"/>
                </a:solidFill>
              </a:defRPr>
            </a:pPr>
            <a:r>
              <a:t>Your business is already generating data.</a:t>
            </a:r>
          </a:p>
          <a:p>
            <a:pPr algn="ctr">
              <a:spcBef>
                <a:spcPts val="1200"/>
              </a:spcBef>
              <a:defRPr sz="2760">
                <a:solidFill>
                  <a:srgbClr val="239189"/>
                </a:solidFill>
              </a:defRPr>
            </a:pPr>
            <a:r>
              <a:t>The opportunity is to turn that data into intelligence.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4800600"/>
            <a:ext cx="75895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</a:defRPr>
            </a:pPr>
            <a:r>
              <a:t>EzeeLeja</a:t>
            </a:r>
          </a:p>
          <a:p>
            <a:pPr algn="ctr">
              <a:defRPr sz="2160">
                <a:solidFill>
                  <a:srgbClr val="239189"/>
                </a:solidFill>
              </a:defRPr>
            </a:pPr>
            <a:r>
              <a:t>Manage. Track. Grow.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87919B"/>
                </a:solidFill>
              </a:defRPr>
            </a:pPr>
            <a:r>
              <a:t>EzeeLeja  |  Know Your Business  |  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888</Words>
  <Application>Microsoft Office PowerPoint</Application>
  <PresentationFormat>Widescreen</PresentationFormat>
  <Paragraphs>187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Chali</dc:creator>
  <cp:keywords/>
  <dc:description>generated using python-pptx</dc:description>
  <cp:lastModifiedBy>Chali</cp:lastModifiedBy>
  <cp:revision>6</cp:revision>
  <dcterms:created xsi:type="dcterms:W3CDTF">2013-01-27T09:14:16Z</dcterms:created>
  <dcterms:modified xsi:type="dcterms:W3CDTF">2026-10-03T11:20:19Z</dcterms:modified>
  <cp:category/>
</cp:coreProperties>
</file>